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</p:sldMasterIdLst>
  <p:notesMasterIdLst>
    <p:notesMasterId r:id="rId31"/>
  </p:notesMasterIdLst>
  <p:handoutMasterIdLst>
    <p:handoutMasterId r:id="rId32"/>
  </p:handoutMasterIdLst>
  <p:sldIdLst>
    <p:sldId id="383" r:id="rId3"/>
    <p:sldId id="384" r:id="rId4"/>
    <p:sldId id="385" r:id="rId5"/>
    <p:sldId id="379" r:id="rId6"/>
    <p:sldId id="386" r:id="rId7"/>
    <p:sldId id="387" r:id="rId8"/>
    <p:sldId id="329" r:id="rId9"/>
    <p:sldId id="388" r:id="rId10"/>
    <p:sldId id="361" r:id="rId11"/>
    <p:sldId id="362" r:id="rId12"/>
    <p:sldId id="389" r:id="rId13"/>
    <p:sldId id="390" r:id="rId14"/>
    <p:sldId id="392" r:id="rId15"/>
    <p:sldId id="283" r:id="rId16"/>
    <p:sldId id="381" r:id="rId17"/>
    <p:sldId id="331" r:id="rId18"/>
    <p:sldId id="341" r:id="rId19"/>
    <p:sldId id="352" r:id="rId20"/>
    <p:sldId id="380" r:id="rId21"/>
    <p:sldId id="393" r:id="rId22"/>
    <p:sldId id="395" r:id="rId23"/>
    <p:sldId id="394" r:id="rId24"/>
    <p:sldId id="396" r:id="rId25"/>
    <p:sldId id="397" r:id="rId26"/>
    <p:sldId id="398" r:id="rId27"/>
    <p:sldId id="400" r:id="rId28"/>
    <p:sldId id="401" r:id="rId29"/>
    <p:sldId id="399" r:id="rId30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  <p14:sldId id="384"/>
            <p14:sldId id="385"/>
            <p14:sldId id="379"/>
            <p14:sldId id="386"/>
            <p14:sldId id="387"/>
          </p14:sldIdLst>
        </p14:section>
        <p14:section name="SLIDE STARTERS" id="{ACC24B29-0CC7-491A-A98A-CF7CBDBE501E}">
          <p14:sldIdLst>
            <p14:sldId id="329"/>
            <p14:sldId id="388"/>
            <p14:sldId id="361"/>
            <p14:sldId id="362"/>
            <p14:sldId id="389"/>
            <p14:sldId id="390"/>
            <p14:sldId id="392"/>
            <p14:sldId id="283"/>
            <p14:sldId id="381"/>
            <p14:sldId id="331"/>
            <p14:sldId id="341"/>
            <p14:sldId id="352"/>
            <p14:sldId id="380"/>
            <p14:sldId id="393"/>
            <p14:sldId id="395"/>
            <p14:sldId id="394"/>
            <p14:sldId id="396"/>
            <p14:sldId id="397"/>
            <p14:sldId id="398"/>
            <p14:sldId id="400"/>
            <p14:sldId id="401"/>
            <p14:sldId id="399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10/27/2018 6:01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78815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01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8785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1509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4213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8359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295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47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425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811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2179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7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3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hyperlink" Target="https://en.wikipedia.org/wiki/Application_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brary_(computing)" TargetMode="External"/><Relationship Id="rId5" Type="http://schemas.openxmlformats.org/officeDocument/2006/relationships/hyperlink" Target="https://en.wikipedia.org/wiki/Computer_hardware" TargetMode="External"/><Relationship Id="rId4" Type="http://schemas.openxmlformats.org/officeDocument/2006/relationships/hyperlink" Target="https://en.wikipedia.org/wiki/Database_syste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pr.me/" TargetMode="External"/><Relationship Id="rId2" Type="http://schemas.openxmlformats.org/officeDocument/2006/relationships/hyperlink" Target="http://up-for-grab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ntributor-covenant.org/" TargetMode="External"/><Relationship Id="rId4" Type="http://schemas.openxmlformats.org/officeDocument/2006/relationships/hyperlink" Target="http://www.hanselman.com/blog/BringKindnessBackToOpenSource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shmatthews.net/bugsahoy/" TargetMode="External"/><Relationship Id="rId2" Type="http://schemas.openxmlformats.org/officeDocument/2006/relationships/hyperlink" Target="http://www.whatcanidoformozilla.org/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mozilla.org/Webdev/GetInvolved/mozillians.org" TargetMode="External"/><Relationship Id="rId3" Type="http://schemas.openxmlformats.org/officeDocument/2006/relationships/hyperlink" Target="https://wiki.mozilla.org/Webdev/GetInvolved/mozilla.org" TargetMode="External"/><Relationship Id="rId7" Type="http://schemas.openxmlformats.org/officeDocument/2006/relationships/hyperlink" Target="https://wiki.mozilla.org/Webdev/GetInvolved/crash-stats.mozilla.org" TargetMode="External"/><Relationship Id="rId12" Type="http://schemas.openxmlformats.org/officeDocument/2006/relationships/hyperlink" Target="https://bugzil.la/sw:mentor" TargetMode="External"/><Relationship Id="rId2" Type="http://schemas.openxmlformats.org/officeDocument/2006/relationships/hyperlink" Target="https://wiki.mozilla.org/DevTools/GetInvolved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iki.mozilla.org/Webdev/GetInvolved/developer.mozilla.org" TargetMode="External"/><Relationship Id="rId11" Type="http://schemas.openxmlformats.org/officeDocument/2006/relationships/hyperlink" Target="https://quality.mozilla.org/docs/webqa/get-involved/" TargetMode="External"/><Relationship Id="rId5" Type="http://schemas.openxmlformats.org/officeDocument/2006/relationships/hyperlink" Target="https://wiki.mozilla.org/Webdev/GetInvolved/support.mozilla.org" TargetMode="External"/><Relationship Id="rId10" Type="http://schemas.openxmlformats.org/officeDocument/2006/relationships/hyperlink" Target="https://wiki.mozilla.org/Webdev/GetInvolved/careers.mozilla.org" TargetMode="External"/><Relationship Id="rId4" Type="http://schemas.openxmlformats.org/officeDocument/2006/relationships/hyperlink" Target="https://wiki.mozilla.org/Webdev/GetInvolved/addons.mozilla.org" TargetMode="External"/><Relationship Id="rId9" Type="http://schemas.openxmlformats.org/officeDocument/2006/relationships/hyperlink" Target="https://wiki.mozilla.org/Webdev/GetInvolved/reps.mozilla.or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47163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4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Zilla Slab" pitchFamily="2" charset="0"/>
                <a:ea typeface="Zilla Slab" pitchFamily="2" charset="0"/>
              </a:rPr>
              <a:t>welcome</a:t>
            </a:r>
            <a:endParaRPr lang="en-US" sz="4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atin typeface="Zilla Slab" pitchFamily="2" charset="0"/>
              <a:ea typeface="Zilla Slab" pitchFamily="2" charset="0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983148" y="1021617"/>
            <a:ext cx="7960952" cy="2308324"/>
          </a:xfrm>
        </p:spPr>
        <p:txBody>
          <a:bodyPr/>
          <a:lstStyle/>
          <a:p>
            <a:r>
              <a:rPr lang="en-US" sz="8000" dirty="0" smtClean="0"/>
              <a:t>OPEN SOURCE UNIVERSE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88780" y="3992216"/>
            <a:ext cx="4628657" cy="369332"/>
          </a:xfrm>
        </p:spPr>
        <p:txBody>
          <a:bodyPr/>
          <a:lstStyle/>
          <a:p>
            <a:r>
              <a:rPr lang="en-US" sz="2000" dirty="0" smtClean="0"/>
              <a:t>FREE AND ALWAYS WILL BE!</a:t>
            </a:r>
            <a:endParaRPr lang="en-US" sz="20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even are API’s?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245469"/>
          </a:xfrm>
        </p:spPr>
        <p:txBody>
          <a:bodyPr/>
          <a:lstStyle/>
          <a:p>
            <a:r>
              <a:rPr lang="en-US" dirty="0" smtClean="0"/>
              <a:t>API</a:t>
            </a:r>
          </a:p>
          <a:p>
            <a:r>
              <a:rPr lang="en-US" sz="1800" b="0" dirty="0" smtClean="0"/>
              <a:t>Way to code smarter, efficient and stop worrying about “why the heck it isn’t compiling”</a:t>
            </a:r>
            <a:endParaRPr lang="en-US" sz="1800" b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1754326"/>
          </a:xfrm>
        </p:spPr>
        <p:txBody>
          <a:bodyPr/>
          <a:lstStyle/>
          <a:p>
            <a:r>
              <a:rPr lang="en-US" sz="2000" dirty="0"/>
              <a:t>In computer programming, an </a:t>
            </a:r>
            <a:r>
              <a:rPr lang="en-US" sz="2000" b="1" dirty="0"/>
              <a:t>application programming interface</a:t>
            </a:r>
            <a:r>
              <a:rPr lang="en-US" sz="2000" dirty="0"/>
              <a:t> (</a:t>
            </a:r>
            <a:r>
              <a:rPr lang="en-US" sz="2000" b="1" dirty="0"/>
              <a:t>API</a:t>
            </a:r>
            <a:r>
              <a:rPr lang="en-US" sz="2000" dirty="0"/>
              <a:t>) is a set of subroutine definitions, protocols, and tools for building </a:t>
            </a:r>
            <a:r>
              <a:rPr lang="en-US" sz="2000" dirty="0">
                <a:hlinkClick r:id="rId2" tooltip="Application software"/>
              </a:rPr>
              <a:t>application software</a:t>
            </a:r>
            <a:r>
              <a:rPr lang="en-US" sz="2000" dirty="0"/>
              <a:t>. In general terms, it is a set of clearly defined methods of communication between various software components. A good API makes it easier to develop a computer program by providing all the building blocks, which are then put together by the programmer. An API may be for a web-based system, </a:t>
            </a:r>
            <a:r>
              <a:rPr lang="en-US" sz="2000" dirty="0">
                <a:hlinkClick r:id="rId3" tooltip="Operating system"/>
              </a:rPr>
              <a:t>operating system</a:t>
            </a:r>
            <a:r>
              <a:rPr lang="en-US" sz="2000" dirty="0"/>
              <a:t>, </a:t>
            </a:r>
            <a:r>
              <a:rPr lang="en-US" sz="2000" dirty="0">
                <a:hlinkClick r:id="rId4" tooltip="Database system"/>
              </a:rPr>
              <a:t>database system</a:t>
            </a:r>
            <a:r>
              <a:rPr lang="en-US" sz="2000" dirty="0"/>
              <a:t>, </a:t>
            </a:r>
            <a:r>
              <a:rPr lang="en-US" sz="2000" dirty="0">
                <a:hlinkClick r:id="rId5" tooltip="Computer hardware"/>
              </a:rPr>
              <a:t>computer hardware</a:t>
            </a:r>
            <a:r>
              <a:rPr lang="en-US" sz="2000" dirty="0"/>
              <a:t> or </a:t>
            </a:r>
            <a:r>
              <a:rPr lang="en-US" sz="2000" dirty="0">
                <a:hlinkClick r:id="rId6" tooltip="Library (computing)"/>
              </a:rPr>
              <a:t>software library</a:t>
            </a:r>
            <a:r>
              <a:rPr lang="en-US" sz="2000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37094" y="1207075"/>
            <a:ext cx="792205" cy="1200329"/>
          </a:xfrm>
        </p:spPr>
        <p:txBody>
          <a:bodyPr/>
          <a:lstStyle/>
          <a:p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99897" y="0"/>
            <a:ext cx="792205" cy="12003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1200329"/>
            <a:ext cx="10969778" cy="53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4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1600" cy="697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0"/>
            <a:ext cx="5740400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867930"/>
          </a:xfrm>
        </p:spPr>
        <p:txBody>
          <a:bodyPr/>
          <a:lstStyle/>
          <a:p>
            <a:r>
              <a:rPr lang="en-US" sz="2800" dirty="0" smtClean="0"/>
              <a:t>Where will you find them?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2330" y="3647440"/>
            <a:ext cx="11658600" cy="1421928"/>
          </a:xfrm>
        </p:spPr>
        <p:txBody>
          <a:bodyPr/>
          <a:lstStyle/>
          <a:p>
            <a:r>
              <a:rPr lang="en-US" sz="9600" dirty="0">
                <a:solidFill>
                  <a:srgbClr val="FFFF00"/>
                </a:solidFill>
              </a:rPr>
              <a:t>https://apilist.fun/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737094" y="975517"/>
            <a:ext cx="792205" cy="1200329"/>
          </a:xfrm>
        </p:spPr>
        <p:txBody>
          <a:bodyPr/>
          <a:lstStyle/>
          <a:p>
            <a:r>
              <a:rPr lang="en-US" dirty="0" smtClean="0"/>
              <a:t>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701731"/>
          </a:xfrm>
        </p:spPr>
        <p:txBody>
          <a:bodyPr/>
          <a:lstStyle/>
          <a:p>
            <a:r>
              <a:rPr lang="en-US" dirty="0" smtClean="0"/>
              <a:t>So what are chat bots?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1006429"/>
          </a:xfrm>
        </p:spPr>
        <p:txBody>
          <a:bodyPr/>
          <a:lstStyle/>
          <a:p>
            <a:r>
              <a:rPr lang="en-US" dirty="0" smtClean="0"/>
              <a:t>How do you deploy a app for it.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1615827"/>
          </a:xfrm>
        </p:spPr>
        <p:txBody>
          <a:bodyPr/>
          <a:lstStyle/>
          <a:p>
            <a:r>
              <a:rPr lang="en-US" dirty="0" smtClean="0"/>
              <a:t>Now let’s create a Telegram account and a pythonanywhere.com account.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1311128"/>
          </a:xfrm>
        </p:spPr>
        <p:txBody>
          <a:bodyPr/>
          <a:lstStyle/>
          <a:p>
            <a:r>
              <a:rPr lang="en-US" dirty="0" smtClean="0"/>
              <a:t>Let’s put in some tad bits of code to make the bot working.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1311128"/>
          </a:xfrm>
        </p:spPr>
        <p:txBody>
          <a:bodyPr/>
          <a:lstStyle/>
          <a:p>
            <a:r>
              <a:rPr lang="en-US" dirty="0" smtClean="0"/>
              <a:t>Chat infinitely and show off among your friends.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/>
              <a:t>THE STAGE HAS BEEN SET</a:t>
            </a:r>
            <a:br>
              <a:rPr lang="en-US" dirty="0"/>
            </a:br>
            <a:r>
              <a:rPr lang="en-US" dirty="0" smtClean="0"/>
              <a:t>Now let’s create a software bot , a chat bot(!)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2993" y="5161280"/>
            <a:ext cx="11660405" cy="625641"/>
          </a:xfrm>
        </p:spPr>
        <p:txBody>
          <a:bodyPr/>
          <a:lstStyle/>
          <a:p>
            <a:r>
              <a:rPr lang="en-US" sz="3600" dirty="0" smtClean="0"/>
              <a:t>Chat Bots are now used not even to make chatting more relaxing and happy maker way but also to relieve stress and cover up loneliness among elderly, to teach students , carry meetings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737094" y="499736"/>
            <a:ext cx="792205" cy="1200329"/>
          </a:xfrm>
        </p:spPr>
        <p:txBody>
          <a:bodyPr/>
          <a:lstStyle/>
          <a:p>
            <a:r>
              <a:rPr lang="en-US" dirty="0"/>
              <a:t>FACT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6841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1461939"/>
          </a:xfrm>
        </p:spPr>
        <p:txBody>
          <a:bodyPr/>
          <a:lstStyle/>
          <a:p>
            <a:r>
              <a:rPr lang="en-US" dirty="0" smtClean="0"/>
              <a:t>Download </a:t>
            </a:r>
            <a:endParaRPr lang="en-US" dirty="0"/>
          </a:p>
          <a:p>
            <a:pPr lvl="2"/>
            <a:r>
              <a:rPr lang="en-US" dirty="0" smtClean="0"/>
              <a:t>Telegram Desktop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90931"/>
          </a:xfrm>
        </p:spPr>
        <p:txBody>
          <a:bodyPr/>
          <a:lstStyle/>
          <a:p>
            <a:r>
              <a:rPr lang="en-US" dirty="0" smtClean="0"/>
              <a:t>Create a Telegram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590931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ythonanywhere.com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1089529"/>
          </a:xfrm>
        </p:spPr>
        <p:txBody>
          <a:bodyPr/>
          <a:lstStyle/>
          <a:p>
            <a:r>
              <a:rPr lang="en-US" dirty="0" smtClean="0"/>
              <a:t>Create a Python Cloud account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94695" cy="6962512"/>
          </a:xfrm>
        </p:spPr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294967295"/>
          </p:nvPr>
        </p:nvSpPr>
        <p:spPr>
          <a:xfrm>
            <a:off x="0" y="1554163"/>
            <a:ext cx="5875338" cy="5905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Lets Begin Coding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6159" y="2474966"/>
            <a:ext cx="718036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 It!</a:t>
            </a:r>
            <a:endParaRPr 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193770"/>
            <a:ext cx="11658600" cy="590931"/>
          </a:xfrm>
        </p:spPr>
        <p:txBody>
          <a:bodyPr/>
          <a:lstStyle/>
          <a:p>
            <a:r>
              <a:rPr lang="en-US" dirty="0" smtClean="0"/>
              <a:t>How will you contribute?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120748"/>
            <a:ext cx="12179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have never contributed to an open source project before and you’re just getting started, consider exploring these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2"/>
              </a:rPr>
              <a:t> http</a:t>
            </a:r>
            <a:r>
              <a:rPr lang="en-US" sz="2000" dirty="0">
                <a:hlinkClick r:id="rId2"/>
              </a:rPr>
              <a:t>://up-for-grabs.net</a:t>
            </a:r>
            <a:r>
              <a:rPr lang="en-US" sz="2000" dirty="0"/>
              <a:t> is a site that aggregates (rolls up and makes easy to explore) projects that actively </a:t>
            </a:r>
            <a:r>
              <a:rPr lang="en-US" sz="2000" i="1" dirty="0"/>
              <a:t>want</a:t>
            </a:r>
            <a:r>
              <a:rPr lang="en-US" sz="2000" dirty="0"/>
              <a:t> help. They label those projects with things like “up-for-grabs”, “jump-in” or “help wanted.”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Read blog posts and guides on how to contribute to an open source project, then pick 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you’re just getting started with tech and are considering being a social developer, we’ve made a documentary training movie for you! Get Involved in Tech walks you through setting up your GitHub account, exploring </a:t>
            </a:r>
            <a:r>
              <a:rPr lang="en-US" sz="2000" dirty="0" smtClean="0"/>
              <a:t>Stack Overflow</a:t>
            </a:r>
            <a:r>
              <a:rPr lang="en-US" sz="2000" dirty="0"/>
              <a:t>, setting up a blog and starting to tweet!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Wondering what someone else’s first contribution was? You can easily find out any GitHub username’s “</a:t>
            </a:r>
            <a:r>
              <a:rPr lang="en-US" sz="2000" dirty="0">
                <a:hlinkClick r:id="rId3"/>
              </a:rPr>
              <a:t>First Pull Request</a:t>
            </a:r>
            <a:r>
              <a:rPr lang="en-US" sz="2000" dirty="0"/>
              <a:t>”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think that open source projects </a:t>
            </a:r>
            <a:r>
              <a:rPr lang="en-US" sz="2000" dirty="0">
                <a:hlinkClick r:id="rId4"/>
              </a:rPr>
              <a:t>should value civility and kindness and be patient with new developers</a:t>
            </a:r>
            <a:r>
              <a:rPr lang="en-US" sz="2000" dirty="0"/>
              <a:t> and we encourage you to explore projects that have a published </a:t>
            </a:r>
            <a:r>
              <a:rPr lang="en-US" sz="2000" dirty="0">
                <a:hlinkClick r:id="rId5"/>
              </a:rPr>
              <a:t>Code of Conduct</a:t>
            </a:r>
            <a:r>
              <a:rPr lang="en-US" sz="2000" dirty="0"/>
              <a:t> and we hope you do too!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9037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55244" y="2759525"/>
            <a:ext cx="4566001" cy="2031325"/>
          </a:xfrm>
        </p:spPr>
        <p:txBody>
          <a:bodyPr/>
          <a:lstStyle/>
          <a:p>
            <a:r>
              <a:rPr lang="en-US" dirty="0" smtClean="0"/>
              <a:t>Contributing to Mozilla is extremely simple , just follow these instructions and soon you will be a developer contributing to Mozilla.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177006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What </a:t>
            </a:r>
            <a:r>
              <a:rPr lang="en-US" dirty="0">
                <a:hlinkClick r:id="rId2"/>
              </a:rPr>
              <a:t>can I do for </a:t>
            </a:r>
            <a:r>
              <a:rPr lang="en-US" dirty="0" smtClean="0">
                <a:hlinkClick r:id="rId2"/>
              </a:rPr>
              <a:t>Mozilla?</a:t>
            </a:r>
            <a:endParaRPr lang="en-US" dirty="0"/>
          </a:p>
          <a:p>
            <a:r>
              <a:rPr lang="en-US" dirty="0"/>
              <a:t>This site suggests you projects based on the programming skill you select. Once you choose your project, it takes you to the respective </a:t>
            </a:r>
            <a:r>
              <a:rPr lang="en-US" dirty="0" smtClean="0"/>
              <a:t>Mozilla </a:t>
            </a:r>
            <a:r>
              <a:rPr lang="en-US" dirty="0"/>
              <a:t>project.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578894"/>
          </a:xfrm>
        </p:spPr>
        <p:txBody>
          <a:bodyPr/>
          <a:lstStyle/>
          <a:p>
            <a:pPr algn="ctr"/>
            <a:r>
              <a:rPr lang="en-US" sz="8000" dirty="0" smtClean="0"/>
              <a:t>Mozilla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096000" y="2528517"/>
            <a:ext cx="5671764" cy="4742837"/>
          </a:xfrm>
        </p:spPr>
        <p:txBody>
          <a:bodyPr/>
          <a:lstStyle/>
          <a:p>
            <a:r>
              <a:rPr lang="en-US" dirty="0">
                <a:hlinkClick r:id="rId3"/>
              </a:rPr>
              <a:t>Bugs Ahoy!</a:t>
            </a:r>
            <a:endParaRPr lang="en-US" dirty="0"/>
          </a:p>
          <a:p>
            <a:r>
              <a:rPr lang="en-US" dirty="0"/>
              <a:t>Bugs Ahoy is a site particularly for the new contributors. The website categorizes the ‘Easy bugs’ and ‘Mentored Bugs’ based on the various projects like JS Engine, </a:t>
            </a:r>
            <a:r>
              <a:rPr lang="en-US" dirty="0" smtClean="0"/>
              <a:t>Dev tools</a:t>
            </a:r>
            <a:r>
              <a:rPr lang="en-US" dirty="0"/>
              <a:t>, Firefox OS etc.</a:t>
            </a:r>
          </a:p>
          <a:p>
            <a:r>
              <a:rPr lang="en-US" dirty="0"/>
              <a:t>Bugs Ahoy also categorizes the easy bugs based on the programming languages too. These are primarily in Python, Java, Shell, JS, C/C++ and HTML/CSS. One can choose a combination of filters to choose the perfect bug to get started.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261610"/>
            <a:ext cx="12033166" cy="584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mentors who can be contacted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Bugzilla page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IRC channel name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 of mentored bugs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Dev Tools –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https://wiki.mozilla.org/DevTools/GetInvolved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Mozilla.org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https://wiki.mozilla.org/Webdev/GetInvolved/mozilla.org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AMO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https://wiki.mozilla.org/Webdev/GetInvolved/addons.mozilla.org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SUMO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https://wiki.mozilla.org/Webdev/GetInvolved/support.mozilla.org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MDN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https://wiki.mozilla.org/Webdev/GetInvolved/developer.mozilla.org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Socorro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https://wiki.mozilla.org/Webdev/GetInvolved/crash-stats.mozilla.org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Mozillians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https://wiki.mozilla.org/Webdev/GetInvolved/mozillians.org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</a:t>
            </a:r>
            <a:r>
              <a:rPr kumimoji="0" lang="en-US" altLang="en-US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https://wiki.mozilla.org/Webdev/GetInvolved/reps.mozilla.org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input.mozilla.org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https://wiki.mozilla.org/Webdev/GetInvolved/reps.mozilla.org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careers.mozilla.org -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https://wiki.mozilla.org/Webdev/GetInvolved/careers.mozilla.org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Involved QMO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https://quality.mozilla.org/docs/webqa/get-involved/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is another link for Bugzilla Mentored Bugs list - 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https://bugzil.la/sw:mentor</a:t>
            </a:r>
            <a:r>
              <a:rPr kumimoji="0" lang="en-US" alt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57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238" y="0"/>
            <a:ext cx="12746779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579" y="0"/>
            <a:ext cx="12529691" cy="68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6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00" y="2309505"/>
            <a:ext cx="11658600" cy="3139321"/>
          </a:xfrm>
        </p:spPr>
        <p:txBody>
          <a:bodyPr/>
          <a:lstStyle/>
          <a:p>
            <a:r>
              <a:rPr lang="en-US" sz="4400" dirty="0" smtClean="0"/>
              <a:t> Journey </a:t>
            </a:r>
            <a:r>
              <a:rPr lang="en-US" sz="4400" dirty="0"/>
              <a:t>does not end here , </a:t>
            </a:r>
          </a:p>
          <a:p>
            <a:endParaRPr lang="en-US" sz="4400" dirty="0"/>
          </a:p>
          <a:p>
            <a:r>
              <a:rPr lang="en-US" sz="4400" dirty="0" smtClean="0"/>
              <a:t> Look </a:t>
            </a:r>
            <a:r>
              <a:rPr lang="en-US" sz="4400" dirty="0"/>
              <a:t>the presenter is telling you something </a:t>
            </a:r>
            <a:r>
              <a:rPr lang="en-US" sz="4400" dirty="0" smtClean="0"/>
              <a:t>more </a:t>
            </a:r>
            <a:r>
              <a:rPr lang="en-US" sz="4400" dirty="0" smtClean="0">
                <a:sym typeface="Wingdings" panose="05000000000000000000" pitchFamily="2" charset="2"/>
              </a:rPr>
              <a:t>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7500" y="1395410"/>
            <a:ext cx="11658600" cy="4967514"/>
          </a:xfrm>
        </p:spPr>
        <p:txBody>
          <a:bodyPr/>
          <a:lstStyle/>
          <a:p>
            <a:pPr algn="ctr"/>
            <a:r>
              <a:rPr lang="en-US" sz="4400" b="1" dirty="0" smtClean="0"/>
              <a:t>Ashwin Phadke</a:t>
            </a:r>
          </a:p>
          <a:p>
            <a:pPr algn="ctr"/>
            <a:r>
              <a:rPr lang="en-US" sz="4400" dirty="0" smtClean="0"/>
              <a:t>Mozilla Regional Coordinator</a:t>
            </a:r>
          </a:p>
          <a:p>
            <a:pPr algn="ctr"/>
            <a:r>
              <a:rPr lang="en-US" sz="4400" dirty="0" smtClean="0"/>
              <a:t>FOSS platform contributor</a:t>
            </a:r>
          </a:p>
          <a:p>
            <a:pPr algn="ctr"/>
            <a:r>
              <a:rPr lang="en-US" sz="4400" dirty="0" smtClean="0"/>
              <a:t>Website: ashwin-Phadke.github.io</a:t>
            </a:r>
          </a:p>
          <a:p>
            <a:pPr algn="ctr"/>
            <a:r>
              <a:rPr lang="en-US" sz="4400" dirty="0" smtClean="0"/>
              <a:t>Twitter  : @ashwinphadke1</a:t>
            </a:r>
          </a:p>
          <a:p>
            <a:pPr algn="ctr"/>
            <a:r>
              <a:rPr lang="en-US" sz="4400" dirty="0" smtClean="0"/>
              <a:t>Telegram : @</a:t>
            </a:r>
            <a:r>
              <a:rPr lang="en-US" sz="4400" dirty="0" err="1" smtClean="0"/>
              <a:t>AshwinPhadke</a:t>
            </a:r>
            <a:endParaRPr lang="en-US" sz="4400" dirty="0" smtClean="0"/>
          </a:p>
          <a:p>
            <a:pPr algn="ctr"/>
            <a:r>
              <a:rPr lang="en-US" sz="4400" dirty="0" smtClean="0"/>
              <a:t>Contact : 9860386639	</a:t>
            </a:r>
          </a:p>
          <a:p>
            <a:pPr algn="ctr"/>
            <a:r>
              <a:rPr lang="en-US" sz="4400" dirty="0" smtClean="0"/>
              <a:t>Email : ashwinphadke1@gmail.com</a:t>
            </a:r>
            <a:endParaRPr lang="en-US" sz="4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48777" y="2958651"/>
            <a:ext cx="5208335" cy="881780"/>
          </a:xfrm>
        </p:spPr>
        <p:txBody>
          <a:bodyPr/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0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1999" y="2469002"/>
            <a:ext cx="4566001" cy="389029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Free and open source – it’s free(99.9999999999….% ) and its code is easily available on the internet.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Your internet is driven by FOSS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3/4</a:t>
            </a:r>
            <a:r>
              <a:rPr lang="en-US" baseline="30000" dirty="0" smtClean="0">
                <a:solidFill>
                  <a:schemeClr val="tx1"/>
                </a:solidFill>
              </a:rPr>
              <a:t>th</a:t>
            </a:r>
            <a:r>
              <a:rPr lang="en-US" dirty="0" smtClean="0">
                <a:solidFill>
                  <a:schemeClr val="tx1"/>
                </a:solidFill>
              </a:rPr>
              <a:t> of your devices are based on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497" y="419100"/>
            <a:ext cx="4083304" cy="1080296"/>
          </a:xfrm>
        </p:spPr>
        <p:txBody>
          <a:bodyPr/>
          <a:lstStyle/>
          <a:p>
            <a:r>
              <a:rPr lang="en-US" sz="4400" b="1" dirty="0" smtClean="0"/>
              <a:t>FOSS and US</a:t>
            </a:r>
            <a:endParaRPr lang="en-US" sz="4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52081"/>
              </p:ext>
            </p:extLst>
          </p:nvPr>
        </p:nvGraphicFramePr>
        <p:xfrm>
          <a:off x="4658000" y="2472751"/>
          <a:ext cx="7534000" cy="3200400"/>
        </p:xfrm>
        <a:graphic>
          <a:graphicData uri="http://schemas.openxmlformats.org/drawingml/2006/table">
            <a:tbl>
              <a:tblPr/>
              <a:tblGrid>
                <a:gridCol w="188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612">
                <a:tc gridSpan="4">
                  <a:txBody>
                    <a:bodyPr/>
                    <a:lstStyle/>
                    <a:p>
                      <a:r>
                        <a:rPr lang="en-US" sz="2000" dirty="0"/>
                        <a:t>Cost comparison between Microsoft and FOSS Solutions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12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Microsoft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Linux/FOSS 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Savings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A: 50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$87,988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$87,908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B: 100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$136,734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$136,654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12">
                <a:tc>
                  <a:txBody>
                    <a:bodyPr/>
                    <a:lstStyle/>
                    <a:p>
                      <a:r>
                        <a:rPr lang="en-US" sz="2000"/>
                        <a:t>Company C: 250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$282,974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$80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$282,894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66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887200" cy="1089529"/>
          </a:xfrm>
        </p:spPr>
        <p:txBody>
          <a:bodyPr/>
          <a:lstStyle/>
          <a:p>
            <a:r>
              <a:rPr lang="en-US" b="1" dirty="0" smtClean="0"/>
              <a:t>“</a:t>
            </a:r>
            <a:r>
              <a:rPr lang="en-US" dirty="0" smtClean="0"/>
              <a:t>IN THE REAL OPEN SOURCE YOU HAVE THE RIGHT TO CONTROL YOUR OWN DESTINY AND YOUR CODE.”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 smtClean="0"/>
              <a:t>—LINUS TORVALDS, LINUX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1023600" cy="66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3268587"/>
          </a:xfrm>
        </p:spPr>
        <p:txBody>
          <a:bodyPr/>
          <a:lstStyle/>
          <a:p>
            <a:r>
              <a:rPr lang="en-US" dirty="0" smtClean="0"/>
              <a:t>So all of the open source is not free but most free apps come from open source base code.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Whaaaaat</a:t>
            </a:r>
            <a:r>
              <a:rPr lang="en-US" dirty="0" smtClean="0"/>
              <a:t>….??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187265"/>
          </a:xfrm>
        </p:spPr>
        <p:txBody>
          <a:bodyPr/>
          <a:lstStyle/>
          <a:p>
            <a:r>
              <a:rPr lang="en-US" dirty="0" smtClean="0"/>
              <a:t>Hey you are contradicting yourself</a:t>
            </a:r>
          </a:p>
          <a:p>
            <a:pPr lvl="1"/>
            <a:r>
              <a:rPr lang="en-US" dirty="0" smtClean="0"/>
              <a:t>Open source software is made up of “K’s” of contributors worldwide and not a single person job, but many a times a part of the general code is released as free where as some may be restricted to some extent.</a:t>
            </a:r>
          </a:p>
          <a:p>
            <a:pPr lvl="1"/>
            <a:r>
              <a:rPr lang="en-US" dirty="0" smtClean="0"/>
              <a:t>I said and you read MAY BE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69496"/>
          </a:xfrm>
        </p:spPr>
        <p:txBody>
          <a:bodyPr/>
          <a:lstStyle/>
          <a:p>
            <a:r>
              <a:rPr lang="en-US" sz="3600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FREE – PAID WAR</a:t>
            </a:r>
            <a:endParaRPr lang="en-US" sz="3600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3014216"/>
            <a:ext cx="5671764" cy="3338863"/>
          </a:xfrm>
        </p:spPr>
        <p:txBody>
          <a:bodyPr/>
          <a:lstStyle/>
          <a:p>
            <a:r>
              <a:rPr lang="en-US" dirty="0" smtClean="0"/>
              <a:t>So what do we conclude</a:t>
            </a:r>
            <a:endParaRPr lang="en-US" dirty="0"/>
          </a:p>
          <a:p>
            <a:pPr lvl="1"/>
            <a:r>
              <a:rPr lang="en-US" dirty="0" smtClean="0"/>
              <a:t>Well it’s free as long as when end user and also developers are concerned.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Android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that Linux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Now comes the editor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So does the programmer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Well now people donate(yeah some do).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Customers pay for the software and not the code(come on!)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0"/>
            <a:ext cx="10185400" cy="69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3358868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“Let’s play a game”</a:t>
            </a:r>
            <a:endParaRPr lang="en-US" dirty="0"/>
          </a:p>
          <a:p>
            <a:pPr lvl="1"/>
            <a:r>
              <a:rPr lang="en-US" dirty="0" smtClean="0"/>
              <a:t>Well encryption matters does it, not so sure or think what do I do such that I would need encryption , well let’s play a game.</a:t>
            </a:r>
          </a:p>
          <a:p>
            <a:pPr lvl="1"/>
            <a:r>
              <a:rPr lang="en-US" dirty="0" smtClean="0"/>
              <a:t>Open up </a:t>
            </a:r>
            <a:r>
              <a:rPr lang="en-US" sz="4000" dirty="0" smtClean="0"/>
              <a:t>codemoji.org</a:t>
            </a:r>
            <a:endParaRPr lang="en-US" sz="40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4701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“API – Application Programming Interface”</a:t>
            </a:r>
            <a:endParaRPr lang="en-US" dirty="0"/>
          </a:p>
          <a:p>
            <a:pPr lvl="1"/>
            <a:r>
              <a:rPr lang="en-US" dirty="0" smtClean="0"/>
              <a:t>How to prevent Donkey coding!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1903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“More </a:t>
            </a:r>
            <a:r>
              <a:rPr lang="en-US" dirty="0" smtClean="0"/>
              <a:t>coding less chit chat”</a:t>
            </a:r>
            <a:endParaRPr lang="en-US" dirty="0"/>
          </a:p>
          <a:p>
            <a:pPr lvl="1"/>
            <a:r>
              <a:rPr lang="en-US" dirty="0" smtClean="0"/>
              <a:t>We will develop a browser extension and an Software Bot , </a:t>
            </a:r>
            <a:r>
              <a:rPr lang="en-US" sz="3200" dirty="0" smtClean="0"/>
              <a:t>FUN</a:t>
            </a:r>
            <a:r>
              <a:rPr lang="en-US" dirty="0" smtClean="0"/>
              <a:t> isn’t it!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757130"/>
          </a:xfrm>
        </p:spPr>
        <p:txBody>
          <a:bodyPr/>
          <a:lstStyle/>
          <a:p>
            <a:r>
              <a:rPr lang="en-US" dirty="0" smtClean="0"/>
              <a:t>Build your own Open Source way, what are you waiting for open up your laptops now!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228</TotalTime>
  <Words>1202</Words>
  <Application>Microsoft Office PowerPoint</Application>
  <PresentationFormat>Widescreen</PresentationFormat>
  <Paragraphs>154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Wingdings</vt:lpstr>
      <vt:lpstr>Zilla Slab</vt:lpstr>
      <vt:lpstr>Storybuilding Neal Creative</vt:lpstr>
      <vt:lpstr>Retrospect</vt:lpstr>
      <vt:lpstr>OPEN SOURCE UNIVERSE</vt:lpstr>
      <vt:lpstr>PowerPoint Presentation</vt:lpstr>
      <vt:lpstr>FOSS and US</vt:lpstr>
      <vt:lpstr>PowerPoint Presentation</vt:lpstr>
      <vt:lpstr>PowerPoint Presentation</vt:lpstr>
      <vt:lpstr>PowerPoint Presentation</vt:lpstr>
      <vt:lpstr>FREE – PAID WAR</vt:lpstr>
      <vt:lpstr>PowerPoint Presentation</vt:lpstr>
      <vt:lpstr>PREPARE</vt:lpstr>
      <vt:lpstr>What even are API’s?</vt:lpstr>
      <vt:lpstr>PowerPoint Presentation</vt:lpstr>
      <vt:lpstr>PowerPoint Presentation</vt:lpstr>
      <vt:lpstr>PowerPoint Presentation</vt:lpstr>
      <vt:lpstr>PowerPoint Presentation</vt:lpstr>
      <vt:lpstr>Chat Bots are now used not even to make chatting more relaxing and happy maker way but also to relieve stress and cover up loneliness among elderly, to teach students , carry meetings</vt:lpstr>
      <vt:lpstr>PowerPoint Presentation</vt:lpstr>
      <vt:lpstr>PowerPoint Presentation</vt:lpstr>
      <vt:lpstr>PowerPoint Presentation</vt:lpstr>
      <vt:lpstr>PowerPoint Presentation</vt:lpstr>
      <vt:lpstr>Mozilla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UNIVERSE</dc:title>
  <dc:subject/>
  <dc:creator>Ashwin Phadke</dc:creator>
  <cp:keywords/>
  <dc:description/>
  <cp:lastModifiedBy>Ashwin Phadke</cp:lastModifiedBy>
  <cp:revision>24</cp:revision>
  <dcterms:created xsi:type="dcterms:W3CDTF">2017-09-21T17:16:12Z</dcterms:created>
  <dcterms:modified xsi:type="dcterms:W3CDTF">2018-10-27T12:32:31Z</dcterms:modified>
  <cp:category/>
</cp:coreProperties>
</file>